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2" r:id="rId8"/>
    <p:sldId id="264" r:id="rId9"/>
    <p:sldId id="275" r:id="rId10"/>
    <p:sldId id="261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FEC7-A9A0-4A87-ADFE-20B05B02029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836E-74E5-4DC4-9214-2D73F1939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ogomag.ru/files/Image/1185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Использование </a:t>
            </a:r>
            <a:r>
              <a:rPr lang="ru-RU" b="1" i="1" dirty="0" err="1">
                <a:solidFill>
                  <a:srgbClr val="0070C0"/>
                </a:solidFill>
              </a:rPr>
              <a:t>синквейн</a:t>
            </a:r>
            <a:r>
              <a:rPr lang="ru-RU" b="1" i="1" dirty="0">
                <a:solidFill>
                  <a:srgbClr val="0070C0"/>
                </a:solidFill>
              </a:rPr>
              <a:t> технологии 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в развитии </a:t>
            </a:r>
            <a:r>
              <a:rPr lang="ru-RU" b="1" i="1" dirty="0" smtClean="0">
                <a:solidFill>
                  <a:srgbClr val="0070C0"/>
                </a:solidFill>
              </a:rPr>
              <a:t>речи </a:t>
            </a:r>
            <a:r>
              <a:rPr lang="ru-RU" b="1" i="1" dirty="0">
                <a:solidFill>
                  <a:srgbClr val="0070C0"/>
                </a:solidFill>
              </a:rPr>
              <a:t>дошкольников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Учитель-логопед                                        Иванова О.Ф.</a:t>
            </a:r>
          </a:p>
          <a:p>
            <a:r>
              <a:rPr lang="ru-RU" sz="2800" i="1" dirty="0" smtClean="0">
                <a:solidFill>
                  <a:srgbClr val="C00000"/>
                </a:solidFill>
              </a:rPr>
              <a:t>ОХА</a:t>
            </a:r>
          </a:p>
          <a:p>
            <a:r>
              <a:rPr lang="ru-RU" sz="2800" i="1" dirty="0" smtClean="0">
                <a:solidFill>
                  <a:srgbClr val="C00000"/>
                </a:solidFill>
              </a:rPr>
              <a:t>2018 г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158" y="3643314"/>
            <a:ext cx="15001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-25"/>
            <a:ext cx="9144000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6455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286124"/>
            <a:ext cx="1624015" cy="290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Детям  даём понятие «слово»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000108"/>
            <a:ext cx="4643438" cy="56436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обозначающее                                 «</a:t>
            </a:r>
            <a:r>
              <a:rPr lang="ru-RU" b="1" dirty="0" smtClean="0">
                <a:solidFill>
                  <a:srgbClr val="C00000"/>
                </a:solidFill>
              </a:rPr>
              <a:t>признак </a:t>
            </a:r>
            <a:r>
              <a:rPr lang="ru-RU" b="1" dirty="0">
                <a:solidFill>
                  <a:srgbClr val="C00000"/>
                </a:solidFill>
              </a:rPr>
              <a:t>предмета</a:t>
            </a:r>
            <a:r>
              <a:rPr lang="ru-RU" dirty="0" smtClean="0"/>
              <a:t>»,                                                                    </a:t>
            </a:r>
            <a:r>
              <a:rPr lang="ru-RU" dirty="0"/>
              <a:t>мы накапливаем материал для</a:t>
            </a:r>
          </a:p>
          <a:p>
            <a:r>
              <a:rPr lang="ru-RU" dirty="0"/>
              <a:t>распространения предложения определениями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Вода - </a:t>
            </a:r>
            <a:r>
              <a:rPr lang="ru-RU" b="1" dirty="0" smtClean="0">
                <a:solidFill>
                  <a:srgbClr val="C00000"/>
                </a:solidFill>
              </a:rPr>
              <a:t>Какая?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1071546"/>
            <a:ext cx="325011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Дети учатся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4500594" cy="48291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500" dirty="0" smtClean="0"/>
              <a:t>При помощи наводящих вопросов</a:t>
            </a:r>
          </a:p>
          <a:p>
            <a:r>
              <a:rPr lang="ru-RU" sz="3500" b="1" i="1" dirty="0" smtClean="0">
                <a:solidFill>
                  <a:srgbClr val="C00000"/>
                </a:solidFill>
              </a:rPr>
              <a:t>выделять главную мысль</a:t>
            </a:r>
            <a:r>
              <a:rPr lang="ru-RU" sz="35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500" dirty="0" smtClean="0"/>
              <a:t> </a:t>
            </a:r>
            <a:r>
              <a:rPr lang="ru-RU" sz="3500" b="1" i="1" dirty="0" smtClean="0">
                <a:solidFill>
                  <a:srgbClr val="0070C0"/>
                </a:solidFill>
              </a:rPr>
              <a:t>отвечать на вопросы и по определенному алгоритму </a:t>
            </a:r>
          </a:p>
          <a:p>
            <a:r>
              <a:rPr lang="ru-RU" sz="3500" b="1" i="1" dirty="0" smtClean="0">
                <a:solidFill>
                  <a:srgbClr val="C00000"/>
                </a:solidFill>
              </a:rPr>
              <a:t>создают свои устные нерифмованные стихотворения</a:t>
            </a:r>
            <a:r>
              <a:rPr lang="ru-RU" sz="3500" dirty="0" smtClean="0"/>
              <a:t>. </a:t>
            </a:r>
          </a:p>
          <a:p>
            <a:endParaRPr lang="ru-RU" dirty="0"/>
          </a:p>
        </p:txBody>
      </p:sp>
      <p:pic>
        <p:nvPicPr>
          <p:cNvPr id="7" name="Рисунок 6" descr="C:\Documents and Settings\Admin\Мои документы\Мои рисунки\картинки\детские разные\kniga2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08" y="1928802"/>
            <a:ext cx="4357686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КУКЛА-</a:t>
            </a:r>
            <a:r>
              <a:rPr lang="ru-RU" sz="4800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живой и неживой предмет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572032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Кто</a:t>
            </a:r>
            <a:r>
              <a:rPr lang="ru-RU" dirty="0" smtClean="0"/>
              <a:t>? Кукла</a:t>
            </a:r>
          </a:p>
          <a:p>
            <a:r>
              <a:rPr lang="ru-RU" b="1" dirty="0" smtClean="0"/>
              <a:t>Какая?</a:t>
            </a:r>
            <a:r>
              <a:rPr lang="ru-RU" dirty="0" smtClean="0"/>
              <a:t> Красивая, Любимая</a:t>
            </a:r>
          </a:p>
          <a:p>
            <a:r>
              <a:rPr lang="ru-RU" b="1" dirty="0" smtClean="0"/>
              <a:t>Что делает?</a:t>
            </a:r>
            <a:r>
              <a:rPr lang="ru-RU" dirty="0" smtClean="0"/>
              <a:t> Стоит, сидит, улыбается</a:t>
            </a:r>
          </a:p>
          <a:p>
            <a:r>
              <a:rPr lang="ru-RU" b="1" dirty="0" smtClean="0"/>
              <a:t>Предложение</a:t>
            </a:r>
            <a:r>
              <a:rPr lang="ru-RU" dirty="0" smtClean="0"/>
              <a:t>. Моя кукла самая красивая.</a:t>
            </a:r>
          </a:p>
          <a:p>
            <a:r>
              <a:rPr lang="ru-RU" b="1" dirty="0" smtClean="0"/>
              <a:t>Ассоциация. </a:t>
            </a:r>
            <a:r>
              <a:rPr lang="ru-RU" dirty="0" smtClean="0"/>
              <a:t> Игрушка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643338" cy="467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Синквейн</a:t>
            </a:r>
            <a:r>
              <a:rPr lang="ru-RU" b="1" i="1" dirty="0" smtClean="0">
                <a:solidFill>
                  <a:srgbClr val="C00000"/>
                </a:solidFill>
              </a:rPr>
              <a:t> в режиме НОД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1. Начало                               непосредственно образовательной деятельности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2. Х</a:t>
            </a:r>
            <a:r>
              <a:rPr lang="ru-RU" b="1" dirty="0" smtClean="0">
                <a:solidFill>
                  <a:srgbClr val="0070C0"/>
                </a:solidFill>
              </a:rPr>
              <a:t>орошо знакомый                        раздел изучаемой темы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</a:t>
            </a:r>
            <a:r>
              <a:rPr lang="ru-RU" b="1" dirty="0" smtClean="0">
                <a:solidFill>
                  <a:srgbClr val="C00000"/>
                </a:solidFill>
              </a:rPr>
              <a:t>Итоговый контрольный срез</a:t>
            </a:r>
          </a:p>
          <a:p>
            <a:pPr>
              <a:buFontTx/>
              <a:buChar char="-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Documents and Settings\Admin\Мои документы\Мои рисунки\картинки\детские разные\kids00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4942" y="1285860"/>
            <a:ext cx="3590944" cy="535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  Начало непосредственно образовательной деятельности</a:t>
            </a:r>
            <a:r>
              <a:rPr lang="ru-RU" dirty="0" smtClean="0"/>
              <a:t>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Приступая  к изучению новой темы, задаём вопросы: </a:t>
            </a:r>
          </a:p>
          <a:p>
            <a:r>
              <a:rPr lang="ru-RU" dirty="0" smtClean="0"/>
              <a:t>«</a:t>
            </a:r>
            <a:r>
              <a:rPr lang="ru-RU" b="1" u="sng" dirty="0" smtClean="0"/>
              <a:t>А что вы уже знаете об этом (о ВЕСНЕ)?</a:t>
            </a:r>
            <a:endParaRPr lang="ru-RU" b="1" dirty="0" smtClean="0"/>
          </a:p>
          <a:p>
            <a:r>
              <a:rPr lang="ru-RU" b="1" u="sng" dirty="0" smtClean="0"/>
              <a:t>Что думаете, почему наступила весна? </a:t>
            </a:r>
            <a:endParaRPr lang="ru-RU" b="1" dirty="0" smtClean="0"/>
          </a:p>
          <a:p>
            <a:r>
              <a:rPr lang="ru-RU" b="1" u="sng" dirty="0" smtClean="0"/>
              <a:t>Как относитесь к ВЕСНЕ</a:t>
            </a:r>
            <a:r>
              <a:rPr lang="ru-RU" dirty="0" smtClean="0"/>
              <a:t>?» </a:t>
            </a:r>
          </a:p>
          <a:p>
            <a:pPr>
              <a:buNone/>
            </a:pPr>
            <a:r>
              <a:rPr lang="ru-RU" dirty="0" smtClean="0"/>
              <a:t>Проанализировав         </a:t>
            </a:r>
          </a:p>
          <a:p>
            <a:pPr>
              <a:buNone/>
            </a:pPr>
            <a:r>
              <a:rPr lang="ru-RU" dirty="0" smtClean="0"/>
              <a:t>полученные результаты,</a:t>
            </a:r>
          </a:p>
          <a:p>
            <a:pPr>
              <a:buNone/>
            </a:pPr>
            <a:r>
              <a:rPr lang="ru-RU" dirty="0" smtClean="0"/>
              <a:t>корректируем  представления</a:t>
            </a:r>
          </a:p>
          <a:p>
            <a:pPr>
              <a:buNone/>
            </a:pPr>
            <a:r>
              <a:rPr lang="ru-RU" dirty="0" smtClean="0"/>
              <a:t>детей о данном понятии. 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630950"/>
            <a:ext cx="3571868" cy="32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2.   Дети устали -                                                    предлагаем сменить деятельность  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00200"/>
            <a:ext cx="332898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Используем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синквейн</a:t>
            </a:r>
            <a:r>
              <a:rPr lang="ru-RU" sz="3600" b="1" dirty="0" smtClean="0">
                <a:solidFill>
                  <a:srgbClr val="C00000"/>
                </a:solidFill>
              </a:rPr>
              <a:t> по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хорошо знакомому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разделу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изучаемой темы «Цветы»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000628" cy="51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3.  Для закрепления понятий, усвоенных на занятиях по подготовке к обучению грамоте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50435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1. </a:t>
            </a:r>
            <a:r>
              <a:rPr lang="ru-RU" b="1" dirty="0" smtClean="0">
                <a:solidFill>
                  <a:srgbClr val="C00000"/>
                </a:solidFill>
              </a:rPr>
              <a:t>Звук.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Гласный - согласный.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Слышим, произносим, выделяем.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4. Звуки складываем в слоги, слова.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5. Речь.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3091">
            <a:off x="6638488" y="2287174"/>
            <a:ext cx="2365933" cy="194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5309">
            <a:off x="5000628" y="2071678"/>
            <a:ext cx="17811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214818"/>
            <a:ext cx="22764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929198"/>
            <a:ext cx="228601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b="1" i="1" dirty="0" smtClean="0">
                <a:solidFill>
                  <a:srgbClr val="C00000"/>
                </a:solidFill>
              </a:rPr>
              <a:t>  Развитие связной речи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5143504" cy="4829196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Используя слова из </a:t>
            </a:r>
            <a:r>
              <a:rPr lang="ru-RU" i="1" dirty="0" err="1" smtClean="0"/>
              <a:t>синквейна</a:t>
            </a:r>
            <a:r>
              <a:rPr lang="ru-RU" i="1" dirty="0" smtClean="0"/>
              <a:t>,                                   придумать рассказ.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</a:t>
            </a:r>
            <a:r>
              <a:rPr lang="ru-RU" b="1" dirty="0" smtClean="0"/>
              <a:t> Посуда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Белая, глубокая</a:t>
            </a:r>
          </a:p>
          <a:p>
            <a:pPr>
              <a:buNone/>
            </a:pPr>
            <a:r>
              <a:rPr lang="ru-RU" dirty="0" smtClean="0"/>
              <a:t>3. Налить, мыть, вытирать</a:t>
            </a:r>
          </a:p>
          <a:p>
            <a:pPr>
              <a:buNone/>
            </a:pPr>
            <a:r>
              <a:rPr lang="ru-RU" dirty="0" smtClean="0"/>
              <a:t>4. Люблю маме помогать</a:t>
            </a:r>
          </a:p>
          <a:p>
            <a:pPr>
              <a:buNone/>
            </a:pPr>
            <a:r>
              <a:rPr lang="ru-RU" dirty="0" smtClean="0"/>
              <a:t>5.  Хочется помыть.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643306" cy="54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Творчество  - говорят дети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1. Зима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Белая, снежная.</a:t>
            </a:r>
          </a:p>
          <a:p>
            <a:pPr>
              <a:buNone/>
            </a:pPr>
            <a:r>
              <a:rPr lang="ru-RU" dirty="0" smtClean="0"/>
              <a:t>3. Морозит, наступает, приходит.</a:t>
            </a:r>
          </a:p>
          <a:p>
            <a:pPr>
              <a:buNone/>
            </a:pPr>
            <a:r>
              <a:rPr lang="ru-RU" dirty="0" smtClean="0"/>
              <a:t>4. Я люблю зимой кататься с горки.</a:t>
            </a:r>
          </a:p>
          <a:p>
            <a:pPr>
              <a:buNone/>
            </a:pPr>
            <a:r>
              <a:rPr lang="ru-RU" dirty="0" smtClean="0"/>
              <a:t>5. Холод.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4572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7186"/>
            <a:ext cx="8229600" cy="11430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Предлагаю всем педагогам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и родителям работать творчески!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876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4862">
            <a:off x="1612697" y="279935"/>
            <a:ext cx="735051" cy="6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rgbClr val="C00000"/>
                </a:solidFill>
              </a:rPr>
              <a:t>Синквейн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r>
              <a:rPr lang="ru-RU" sz="4800" i="1" dirty="0" smtClean="0">
                <a:solidFill>
                  <a:srgbClr val="C00000"/>
                </a:solidFill>
              </a:rPr>
              <a:t>– </a:t>
            </a:r>
            <a:r>
              <a:rPr lang="ru-RU" sz="4800" b="1" i="1" dirty="0" smtClean="0">
                <a:solidFill>
                  <a:srgbClr val="C00000"/>
                </a:solidFill>
              </a:rPr>
              <a:t>универсален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это:</a:t>
            </a:r>
            <a:endParaRPr lang="ru-RU" dirty="0"/>
          </a:p>
          <a:p>
            <a:r>
              <a:rPr lang="ru-RU" dirty="0" smtClean="0"/>
              <a:t> инструмент для синтеза и                                         обобщения сложной информации</a:t>
            </a:r>
          </a:p>
          <a:p>
            <a:r>
              <a:rPr lang="ru-RU" dirty="0" smtClean="0"/>
              <a:t>средство </a:t>
            </a:r>
            <a:r>
              <a:rPr lang="ru-RU" dirty="0"/>
              <a:t>творческого самовыражения </a:t>
            </a:r>
            <a:r>
              <a:rPr lang="ru-RU" dirty="0" smtClean="0"/>
              <a:t>ребёнка</a:t>
            </a:r>
            <a:endParaRPr lang="ru-RU" dirty="0"/>
          </a:p>
          <a:p>
            <a:r>
              <a:rPr lang="ru-RU" dirty="0" smtClean="0"/>
              <a:t>способ </a:t>
            </a:r>
            <a:r>
              <a:rPr lang="ru-RU" dirty="0"/>
              <a:t>обогащения словарного </a:t>
            </a:r>
            <a:r>
              <a:rPr lang="ru-RU" dirty="0" smtClean="0"/>
              <a:t>запаса</a:t>
            </a:r>
            <a:r>
              <a:rPr lang="ru-RU" dirty="0"/>
              <a:t> 	</a:t>
            </a:r>
          </a:p>
          <a:p>
            <a:r>
              <a:rPr lang="ru-RU" dirty="0" smtClean="0"/>
              <a:t> </a:t>
            </a:r>
            <a:r>
              <a:rPr lang="ru-RU" dirty="0"/>
              <a:t>подготовка к краткому </a:t>
            </a:r>
            <a:r>
              <a:rPr lang="ru-RU" dirty="0" smtClean="0"/>
              <a:t>пересказу</a:t>
            </a:r>
            <a:endParaRPr lang="ru-RU" dirty="0"/>
          </a:p>
          <a:p>
            <a:r>
              <a:rPr lang="ru-RU" dirty="0"/>
              <a:t> и увлекательное занятие, благодаря которому каждый дошкольник может почувствовать себя </a:t>
            </a:r>
            <a:r>
              <a:rPr lang="ru-RU" dirty="0" smtClean="0"/>
              <a:t>гением-творцом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142984"/>
            <a:ext cx="2071702" cy="195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Синквейн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5072066" cy="4525963"/>
          </a:xfrm>
        </p:spPr>
        <p:txBody>
          <a:bodyPr/>
          <a:lstStyle/>
          <a:p>
            <a:r>
              <a:rPr lang="ru-RU" dirty="0" smtClean="0"/>
              <a:t>Способствует  развитию высших психических функций: </a:t>
            </a:r>
            <a:r>
              <a:rPr lang="ru-RU" b="1" dirty="0" smtClean="0">
                <a:solidFill>
                  <a:srgbClr val="0070C0"/>
                </a:solidFill>
              </a:rPr>
              <a:t>памяти, внимания, мышления </a:t>
            </a:r>
            <a:r>
              <a:rPr lang="ru-RU" dirty="0" smtClean="0"/>
              <a:t>и  позволяет ребенку быть </a:t>
            </a:r>
            <a:r>
              <a:rPr lang="ru-RU" b="1" dirty="0" smtClean="0">
                <a:solidFill>
                  <a:srgbClr val="0070C0"/>
                </a:solidFill>
              </a:rPr>
              <a:t>активным, творческим </a:t>
            </a:r>
            <a:r>
              <a:rPr lang="ru-RU" dirty="0" smtClean="0"/>
              <a:t>участником образовательного процесса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14705"/>
            <a:ext cx="4143404" cy="544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Синквейн</a:t>
            </a:r>
            <a:r>
              <a:rPr lang="ru-RU" b="1" dirty="0" smtClean="0">
                <a:solidFill>
                  <a:srgbClr val="0070C0"/>
                </a:solidFill>
              </a:rPr>
              <a:t> – получается у всех!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785794"/>
            <a:ext cx="4829180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Дети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/>
              <a:t>должны иметь</a:t>
            </a:r>
          </a:p>
          <a:p>
            <a:pPr>
              <a:buFontTx/>
              <a:buChar char="-"/>
            </a:pPr>
            <a:r>
              <a:rPr lang="ru-RU" dirty="0" smtClean="0"/>
              <a:t>достаточный словарный запас,                           </a:t>
            </a:r>
          </a:p>
          <a:p>
            <a:pPr>
              <a:buFontTx/>
              <a:buChar char="-"/>
            </a:pPr>
            <a:r>
              <a:rPr lang="ru-RU" dirty="0" smtClean="0"/>
              <a:t> владеть обобщением,</a:t>
            </a:r>
          </a:p>
          <a:p>
            <a:pPr>
              <a:buFontTx/>
              <a:buChar char="-"/>
            </a:pPr>
            <a:r>
              <a:rPr lang="ru-RU" dirty="0" smtClean="0"/>
              <a:t>понимать разные слова: </a:t>
            </a:r>
          </a:p>
          <a:p>
            <a:r>
              <a:rPr lang="ru-RU" sz="3900" b="1" dirty="0" smtClean="0"/>
              <a:t>слово-предмет</a:t>
            </a:r>
            <a:r>
              <a:rPr lang="ru-RU" sz="3900" b="1" dirty="0"/>
              <a:t>, </a:t>
            </a:r>
            <a:endParaRPr lang="ru-RU" sz="3900" b="1" dirty="0" smtClean="0"/>
          </a:p>
          <a:p>
            <a:r>
              <a:rPr lang="ru-RU" sz="3900" b="1" dirty="0" smtClean="0"/>
              <a:t>слово-действие, </a:t>
            </a:r>
          </a:p>
          <a:p>
            <a:r>
              <a:rPr lang="ru-RU" sz="3900" b="1" dirty="0" smtClean="0"/>
              <a:t>слово-признак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6433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/>
              <a:t>Правила составления                          </a:t>
            </a:r>
            <a:r>
              <a:rPr lang="ru-RU" sz="4900" b="1" i="1" dirty="0" err="1" smtClean="0"/>
              <a:t>синквейна</a:t>
            </a:r>
            <a:r>
              <a:rPr lang="ru-RU" sz="4900" b="1" i="1" dirty="0" smtClean="0"/>
              <a:t> – творчество!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AutoNum type="arabicPeriod"/>
            </a:pPr>
            <a:r>
              <a:rPr lang="ru-RU" b="1" dirty="0" smtClean="0"/>
              <a:t>Одно слово </a:t>
            </a:r>
            <a:r>
              <a:rPr lang="ru-RU" dirty="0" smtClean="0"/>
              <a:t>- существительное</a:t>
            </a:r>
            <a:r>
              <a:rPr lang="ru-RU" dirty="0"/>
              <a:t>,                                                                            </a:t>
            </a:r>
            <a:r>
              <a:rPr lang="ru-RU" dirty="0" smtClean="0"/>
              <a:t>отвечает </a:t>
            </a:r>
            <a:r>
              <a:rPr lang="ru-RU" dirty="0"/>
              <a:t>на вопрос: </a:t>
            </a:r>
            <a:r>
              <a:rPr lang="ru-RU" b="1" dirty="0"/>
              <a:t>Кто? или </a:t>
            </a:r>
            <a:r>
              <a:rPr lang="ru-RU" b="1" dirty="0" smtClean="0"/>
              <a:t>Что?</a:t>
            </a:r>
          </a:p>
          <a:p>
            <a:pPr marL="514350" lvl="0" indent="-514350">
              <a:buAutoNum type="arabicPeriod"/>
            </a:pPr>
            <a:r>
              <a:rPr lang="ru-RU" b="1" dirty="0"/>
              <a:t> </a:t>
            </a:r>
            <a:r>
              <a:rPr lang="ru-RU" b="1" dirty="0" smtClean="0"/>
              <a:t>Два </a:t>
            </a:r>
            <a:r>
              <a:rPr lang="ru-RU" b="1" dirty="0"/>
              <a:t>слова </a:t>
            </a:r>
            <a:r>
              <a:rPr lang="ru-RU" dirty="0"/>
              <a:t>-  </a:t>
            </a:r>
            <a:r>
              <a:rPr lang="ru-RU" dirty="0" smtClean="0"/>
              <a:t>прилагательные                                                      </a:t>
            </a:r>
            <a:r>
              <a:rPr lang="ru-RU" b="1" dirty="0" smtClean="0"/>
              <a:t>Какая</a:t>
            </a:r>
            <a:r>
              <a:rPr lang="ru-RU" b="1" dirty="0"/>
              <a:t>? </a:t>
            </a:r>
            <a:r>
              <a:rPr lang="ru-RU" b="1" dirty="0" smtClean="0"/>
              <a:t>Какой? Какое</a:t>
            </a:r>
            <a:r>
              <a:rPr lang="ru-RU" b="1" dirty="0"/>
              <a:t>? </a:t>
            </a:r>
            <a:r>
              <a:rPr lang="ru-RU" b="1" dirty="0" smtClean="0"/>
              <a:t> </a:t>
            </a:r>
            <a:endParaRPr lang="ru-RU" b="1" dirty="0"/>
          </a:p>
          <a:p>
            <a:pPr marL="514350" lvl="0" indent="-514350">
              <a:buAutoNum type="arabicPeriod" startAt="3"/>
            </a:pPr>
            <a:r>
              <a:rPr lang="ru-RU" b="1" dirty="0" smtClean="0"/>
              <a:t>Три слова /</a:t>
            </a:r>
            <a:r>
              <a:rPr lang="ru-RU" dirty="0" smtClean="0"/>
              <a:t>до</a:t>
            </a:r>
            <a:r>
              <a:rPr lang="ru-RU" b="1" dirty="0" smtClean="0"/>
              <a:t> </a:t>
            </a:r>
            <a:r>
              <a:rPr lang="ru-RU" dirty="0" smtClean="0"/>
              <a:t>5 слов/ </a:t>
            </a:r>
            <a:r>
              <a:rPr lang="ru-RU" dirty="0"/>
              <a:t>-  </a:t>
            </a:r>
            <a:r>
              <a:rPr lang="ru-RU" dirty="0" smtClean="0"/>
              <a:t>глаголы                                                                                    </a:t>
            </a:r>
            <a:r>
              <a:rPr lang="ru-RU" b="1" dirty="0"/>
              <a:t>Что делает? Что может </a:t>
            </a:r>
            <a:r>
              <a:rPr lang="ru-RU" b="1" dirty="0" smtClean="0"/>
              <a:t>делать?</a:t>
            </a:r>
          </a:p>
          <a:p>
            <a:pPr marL="514350" lvl="0" indent="-514350">
              <a:buAutoNum type="arabicPeriod" startAt="3"/>
            </a:pPr>
            <a:r>
              <a:rPr lang="ru-RU" b="1" dirty="0" smtClean="0"/>
              <a:t>Предложение </a:t>
            </a:r>
            <a:r>
              <a:rPr lang="ru-RU" dirty="0"/>
              <a:t>из нескольких </a:t>
            </a:r>
            <a:r>
              <a:rPr lang="ru-RU" dirty="0" smtClean="0"/>
              <a:t>слов. Показывает </a:t>
            </a:r>
            <a:r>
              <a:rPr lang="ru-RU" dirty="0"/>
              <a:t>отношение к </a:t>
            </a:r>
            <a:r>
              <a:rPr lang="ru-RU" dirty="0" smtClean="0"/>
              <a:t>теме.</a:t>
            </a:r>
          </a:p>
          <a:p>
            <a:pPr marL="514350" lvl="0" indent="-514350">
              <a:buAutoNum type="arabicPeriod" startAt="3"/>
            </a:pPr>
            <a:r>
              <a:rPr lang="ru-RU" b="1" dirty="0" smtClean="0"/>
              <a:t>Одно - </a:t>
            </a:r>
            <a:r>
              <a:rPr lang="ru-RU" dirty="0" smtClean="0"/>
              <a:t>два слова </a:t>
            </a:r>
            <a:r>
              <a:rPr lang="ru-RU" dirty="0"/>
              <a:t>– </a:t>
            </a:r>
            <a:r>
              <a:rPr lang="ru-RU" dirty="0" smtClean="0"/>
              <a:t>ассоциация (классификация).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3116"/>
            <a:ext cx="24288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Использовании </a:t>
            </a:r>
            <a:r>
              <a:rPr lang="ru-RU" b="1" dirty="0" err="1">
                <a:solidFill>
                  <a:srgbClr val="0070C0"/>
                </a:solidFill>
              </a:rPr>
              <a:t>синквейна</a:t>
            </a:r>
            <a:r>
              <a:rPr lang="ru-RU" b="1" dirty="0">
                <a:solidFill>
                  <a:srgbClr val="0070C0"/>
                </a:solidFill>
              </a:rPr>
              <a:t> на занятиях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00200"/>
            <a:ext cx="5143536" cy="5114948"/>
          </a:xfrm>
        </p:spPr>
        <p:txBody>
          <a:bodyPr/>
          <a:lstStyle/>
          <a:p>
            <a:r>
              <a:rPr lang="ru-RU" dirty="0" smtClean="0"/>
              <a:t>Творческая увлекательная игра  получается </a:t>
            </a:r>
            <a:r>
              <a:rPr lang="ru-RU" dirty="0"/>
              <a:t>у </a:t>
            </a:r>
            <a:r>
              <a:rPr lang="ru-RU" dirty="0" smtClean="0"/>
              <a:t>всех!</a:t>
            </a:r>
          </a:p>
          <a:p>
            <a:pPr>
              <a:buNone/>
            </a:pPr>
            <a:r>
              <a:rPr lang="ru-RU" dirty="0" smtClean="0"/>
              <a:t>    1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b="1" i="1" u="sng" dirty="0" smtClean="0">
                <a:solidFill>
                  <a:srgbClr val="C00000"/>
                </a:solidFill>
              </a:rPr>
              <a:t>Дождь</a:t>
            </a:r>
            <a:r>
              <a:rPr lang="ru-RU" i="1" u="sng" dirty="0"/>
              <a:t>.</a:t>
            </a:r>
          </a:p>
          <a:p>
            <a:r>
              <a:rPr lang="ru-RU" dirty="0"/>
              <a:t>2. Мокрый, холодный.</a:t>
            </a:r>
          </a:p>
          <a:p>
            <a:r>
              <a:rPr lang="ru-RU" dirty="0"/>
              <a:t>3. Капает, стучит, льется.</a:t>
            </a:r>
          </a:p>
          <a:p>
            <a:pPr>
              <a:buNone/>
            </a:pPr>
            <a:r>
              <a:rPr lang="ru-RU" dirty="0" smtClean="0"/>
              <a:t>    4</a:t>
            </a:r>
            <a:r>
              <a:rPr lang="ru-RU" dirty="0"/>
              <a:t>. Я не люблю </a:t>
            </a:r>
            <a:r>
              <a:rPr lang="ru-RU" dirty="0" smtClean="0"/>
              <a:t>дождь.</a:t>
            </a:r>
            <a:endParaRPr lang="ru-RU" dirty="0"/>
          </a:p>
          <a:p>
            <a:pPr>
              <a:buNone/>
            </a:pPr>
            <a:r>
              <a:rPr lang="ru-RU" dirty="0" smtClean="0"/>
              <a:t>    5</a:t>
            </a:r>
            <a:r>
              <a:rPr lang="ru-RU" dirty="0"/>
              <a:t>. </a:t>
            </a:r>
            <a:r>
              <a:rPr lang="ru-RU" dirty="0" smtClean="0"/>
              <a:t>Вода (Сыро).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7935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Знакомство с предложением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4786346" cy="4768865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Дети осознают,                   что в предложении есть </a:t>
            </a:r>
            <a:r>
              <a:rPr lang="ru-RU" sz="4000" b="1" dirty="0" smtClean="0"/>
              <a:t>главные слова</a:t>
            </a:r>
            <a:r>
              <a:rPr lang="ru-RU" sz="4000" dirty="0" smtClean="0"/>
              <a:t>, из которых строится предложение: </a:t>
            </a:r>
            <a:r>
              <a:rPr lang="ru-RU" sz="4000" b="1" dirty="0" smtClean="0"/>
              <a:t> слово-предмет, </a:t>
            </a:r>
          </a:p>
          <a:p>
            <a:pPr>
              <a:buNone/>
            </a:pPr>
            <a:r>
              <a:rPr lang="ru-RU" sz="4000" b="1" dirty="0" smtClean="0"/>
              <a:t>    и слово-действие</a:t>
            </a:r>
            <a:r>
              <a:rPr lang="ru-RU" sz="4000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37767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Детям  даём понятие «слово»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0"/>
            <a:ext cx="3543296" cy="4525963"/>
          </a:xfrm>
        </p:spPr>
        <p:txBody>
          <a:bodyPr/>
          <a:lstStyle/>
          <a:p>
            <a:pPr algn="ctr"/>
            <a:r>
              <a:rPr lang="ru-RU" b="1" dirty="0" smtClean="0"/>
              <a:t>слово-предмет</a:t>
            </a:r>
          </a:p>
          <a:p>
            <a:pPr algn="ctr">
              <a:buNone/>
            </a:pPr>
            <a:r>
              <a:rPr lang="ru-RU" dirty="0" smtClean="0"/>
              <a:t>отвечает на вопрос:  </a:t>
            </a:r>
          </a:p>
          <a:p>
            <a:pPr algn="ctr">
              <a:buNone/>
            </a:pPr>
            <a:r>
              <a:rPr lang="ru-RU" dirty="0" smtClean="0"/>
              <a:t>    Кто? или Что?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71604" y="1142984"/>
            <a:ext cx="3411538" cy="54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Затем даём понятие «слово»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000108"/>
            <a:ext cx="3900486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обозначающее </a:t>
            </a:r>
            <a:r>
              <a:rPr lang="ru-RU" b="1" dirty="0" smtClean="0">
                <a:solidFill>
                  <a:srgbClr val="C00000"/>
                </a:solidFill>
              </a:rPr>
              <a:t>слово-действие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- Что делает? </a:t>
            </a:r>
          </a:p>
          <a:p>
            <a:pPr>
              <a:buNone/>
            </a:pPr>
            <a:r>
              <a:rPr lang="ru-RU" b="1" dirty="0" smtClean="0"/>
              <a:t>- Что может делать?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logomag.ru/files/ImageThumb/1194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4071966" cy="550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525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Использование синквейн технологии  в развитии речи дошкольников. </vt:lpstr>
      <vt:lpstr>Синквейн – универсален</vt:lpstr>
      <vt:lpstr>Синквейн</vt:lpstr>
      <vt:lpstr>Синквейн – получается у всех! </vt:lpstr>
      <vt:lpstr>Правила составления                          синквейна – творчество! </vt:lpstr>
      <vt:lpstr>Использовании синквейна на занятиях </vt:lpstr>
      <vt:lpstr>Знакомство с предложением</vt:lpstr>
      <vt:lpstr>Детям  даём понятие «слово» </vt:lpstr>
      <vt:lpstr>Затем даём понятие «слово» </vt:lpstr>
      <vt:lpstr>Детям  даём понятие «слово» </vt:lpstr>
      <vt:lpstr>Дети учатся</vt:lpstr>
      <vt:lpstr>КУКЛА- живой и неживой предмет</vt:lpstr>
      <vt:lpstr>Синквейн в режиме НОД</vt:lpstr>
      <vt:lpstr>1.  Начало непосредственно образовательной деятельности.   </vt:lpstr>
      <vt:lpstr>2.   Дети устали -                                                    предлагаем сменить деятельность  </vt:lpstr>
      <vt:lpstr>3.  Для закрепления понятий, усвоенных на занятиях по подготовке к обучению грамоте</vt:lpstr>
      <vt:lpstr>4.  Развитие связной речи</vt:lpstr>
      <vt:lpstr>Творчество  - говорят дети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синквейн технологии  в развитии речи старших дошкольников. </dc:title>
  <dc:creator>111</dc:creator>
  <cp:lastModifiedBy>111</cp:lastModifiedBy>
  <cp:revision>29</cp:revision>
  <dcterms:created xsi:type="dcterms:W3CDTF">2018-10-09T06:23:59Z</dcterms:created>
  <dcterms:modified xsi:type="dcterms:W3CDTF">2018-11-18T02:13:11Z</dcterms:modified>
</cp:coreProperties>
</file>